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62" r:id="rId5"/>
    <p:sldId id="260" r:id="rId6"/>
    <p:sldId id="266" r:id="rId7"/>
    <p:sldId id="267" r:id="rId8"/>
    <p:sldId id="268" r:id="rId9"/>
    <p:sldId id="271" r:id="rId10"/>
    <p:sldId id="259" r:id="rId11"/>
    <p:sldId id="261" r:id="rId12"/>
    <p:sldId id="269" r:id="rId13"/>
    <p:sldId id="263" r:id="rId14"/>
    <p:sldId id="264" r:id="rId15"/>
    <p:sldId id="272" r:id="rId16"/>
    <p:sldId id="257" r:id="rId17"/>
    <p:sldId id="258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CA4"/>
  </p:clrMru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hlinkClick r:id="rId3"/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93800" y="366713"/>
            <a:ext cx="7572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5" y="57151"/>
            <a:ext cx="6381750" cy="1914524"/>
          </a:xfrm>
        </p:spPr>
        <p:txBody>
          <a:bodyPr anchor="b"/>
          <a:lstStyle>
            <a:lvl1pPr algn="ctr"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8019-500D-408E-965E-F1E39F1AE49D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4A37-E0E9-42C2-AFD5-B5195D579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D84A-A822-49A4-B46C-41E29CD0B359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6B2B-5DD7-4EC5-88E6-F7C7A7FB3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93800" y="366713"/>
            <a:ext cx="7572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"/>
            <a:ext cx="12192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B33D-DEB6-4543-94AC-23490D2D774D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7233-85C9-4347-8384-19387A1B6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AA35-E70C-4FBE-A9FB-6999E7B075A8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6FF8-F8DF-4519-A7BB-AE6A23FF9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EB90-58F3-43EC-9FF1-0CF8678BC863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974F-2F42-4146-8613-3925396A8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0B28-6396-490B-AB92-8F5675F8F0F9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D87E-A3CD-4840-980B-965E9956B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9188-8956-4CA4-A8DF-40D314DDD5F1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3952-6EE9-4A77-AD1C-738E6C68C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8CC1F-4EFF-4F11-BFD7-323722D6F3C1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D335-5924-49DC-BF2A-C5767D5E0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2BBD-EAE0-478F-BBB1-E410F5525762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1D94-0244-43B1-BCBD-F6A5F2F21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815E-EC46-49D8-AECF-B9B22891C054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1EDA-8B95-4FE2-8532-F94E79D0F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844589-E9AE-4B8B-8493-2C563E788EC0}" type="datetimeFigureOut">
              <a:rPr lang="ru-RU"/>
              <a:pPr>
                <a:defRPr/>
              </a:pPr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B1311-896E-48D6-B010-16DDBFBEC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3"/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193800" y="366713"/>
            <a:ext cx="7572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934075" y="319088"/>
            <a:ext cx="6257925" cy="2476500"/>
          </a:xfrm>
        </p:spPr>
        <p:txBody>
          <a:bodyPr/>
          <a:lstStyle/>
          <a:p>
            <a:pPr algn="r" eaLnBrk="1" hangingPunct="1"/>
            <a:r>
              <a:rPr lang="ru-RU" sz="5400" i="1" smtClean="0">
                <a:solidFill>
                  <a:srgbClr val="0076A3"/>
                </a:solidFill>
              </a:rPr>
              <a:t>Общероссийский день библиотек</a:t>
            </a:r>
            <a:br>
              <a:rPr lang="ru-RU" sz="5400" i="1" smtClean="0">
                <a:solidFill>
                  <a:srgbClr val="0076A3"/>
                </a:solidFill>
              </a:rPr>
            </a:br>
            <a:r>
              <a:rPr lang="ru-RU" sz="3800" i="1" smtClean="0">
                <a:solidFill>
                  <a:srgbClr val="0076A3"/>
                </a:solidFill>
              </a:rPr>
              <a:t>(день библиотекаря)</a:t>
            </a:r>
            <a:br>
              <a:rPr lang="ru-RU" sz="3800" i="1" smtClean="0">
                <a:solidFill>
                  <a:srgbClr val="0076A3"/>
                </a:solidFill>
              </a:rPr>
            </a:br>
            <a:r>
              <a:rPr lang="ru-RU" sz="3800" i="1" smtClean="0">
                <a:solidFill>
                  <a:srgbClr val="0076A3"/>
                </a:solidFill>
              </a:rPr>
              <a:t>27 мая</a:t>
            </a: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759450" y="6299200"/>
            <a:ext cx="291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C5CA4"/>
                </a:solidFill>
                <a:latin typeface="Calibri" pitchFamily="34" charset="0"/>
              </a:rPr>
              <a:t>Библиотека ВГАФК, 2023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352675" y="17463"/>
            <a:ext cx="9753600" cy="1325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6A3"/>
                </a:solidFill>
              </a:rPr>
              <a:t>Интересные факты</a:t>
            </a:r>
          </a:p>
        </p:txBody>
      </p:sp>
      <p:pic>
        <p:nvPicPr>
          <p:cNvPr id="22530" name="Picture 3" descr="DSC_5187-1161243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95413"/>
            <a:ext cx="5105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5613" y="1662113"/>
            <a:ext cx="481965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2200" i="1">
                <a:solidFill>
                  <a:srgbClr val="0C5C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Существуют библиотеки, которые помимо книг предлагают в аренду людей.</a:t>
            </a:r>
          </a:p>
          <a:p>
            <a:pPr algn="r">
              <a:defRPr/>
            </a:pPr>
            <a:r>
              <a:rPr lang="ru-RU" sz="2200" i="1">
                <a:solidFill>
                  <a:srgbClr val="0C5C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Есть люди, очень интересные, общение с которыми равносильно прочтению нескольких умных книг. В мире существует около 150 библиотек, которые предоставляют посетителям живых людей, чтобы те могли поделиться увлекательными историями, будучи настоящими живыми книгами</a:t>
            </a:r>
            <a:r>
              <a:rPr lang="ru-RU" sz="2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lang="ru-RU" sz="2200" b="0">
                <a:latin typeface="Calibri" pitchFamily="34" charset="0"/>
              </a:rPr>
              <a:t> </a:t>
            </a:r>
          </a:p>
        </p:txBody>
      </p:sp>
      <p:pic>
        <p:nvPicPr>
          <p:cNvPr id="22532" name="Picture 5" descr="image176-2337791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525" y="2913063"/>
            <a:ext cx="374015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352675" y="17463"/>
            <a:ext cx="9753600" cy="1325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6A3"/>
                </a:solidFill>
              </a:rPr>
              <a:t>Интересные факты</a:t>
            </a:r>
          </a:p>
        </p:txBody>
      </p:sp>
      <p:pic>
        <p:nvPicPr>
          <p:cNvPr id="23554" name="Picture 3" descr="qyjpvpsl-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2103438"/>
            <a:ext cx="4681537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338888" y="2338388"/>
            <a:ext cx="5094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000" i="1">
                <a:solidFill>
                  <a:srgbClr val="0C5C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 вот такой формат библиотек существует за рубежом: можно «зайти» в библиотеку только одному человеку.</a:t>
            </a:r>
          </a:p>
        </p:txBody>
      </p:sp>
      <p:pic>
        <p:nvPicPr>
          <p:cNvPr id="23556" name="Picture 5" descr="free-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3775"/>
            <a:ext cx="3324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rgbClr val="0076A3"/>
                </a:solidFill>
              </a:rPr>
              <a:t>Интересные факты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036638" y="1952625"/>
            <a:ext cx="4919662" cy="4545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 smtClean="0">
                <a:solidFill>
                  <a:srgbClr val="0C5CA4"/>
                </a:solidFill>
              </a:rPr>
              <a:t>Небольшая библиотека была собрана даже на борту орбитального комплекса «Мир». Книг в ней не много, около ста, но зато на самые разные темы – от трудов по космонавтике до романов известных советских сатириков И. Ильфа и Е. Петрова.</a:t>
            </a:r>
            <a:br>
              <a:rPr lang="ru-RU" b="1" i="1" smtClean="0">
                <a:solidFill>
                  <a:srgbClr val="0C5CA4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4579" name="Picture 4" descr="th-1097752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938" y="1890713"/>
            <a:ext cx="56673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352675" y="17463"/>
            <a:ext cx="9839325" cy="9588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C5CA4"/>
                </a:solidFill>
              </a:rPr>
              <a:t>  “Имеющий книгу да путешествует”</a:t>
            </a:r>
            <a:r>
              <a:rPr lang="ru-RU" sz="4000" b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435" name="Picture 7" descr="tumblr_naucm57GRF1qz56bgo5_1280-600x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2170113"/>
            <a:ext cx="49387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tumblr_naucm57GRF1qz56bgo1_500-428x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1647825"/>
            <a:ext cx="3557588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2914650" y="982663"/>
            <a:ext cx="8515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i="1">
                <a:solidFill>
                  <a:srgbClr val="0C5CA4"/>
                </a:solidFill>
                <a:latin typeface="Calibri" pitchFamily="34" charset="0"/>
              </a:rPr>
              <a:t>Патрик Жирард, визуализация проекта по чтению Иллинойской библиотечной Ассоциации</a:t>
            </a:r>
            <a:r>
              <a:rPr lang="ru-RU" b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865313" y="307975"/>
            <a:ext cx="10134600" cy="7604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C5CA4"/>
                </a:solidFill>
              </a:rPr>
              <a:t> “Имеющий книгу да путешествует”</a:t>
            </a:r>
            <a:r>
              <a:rPr lang="ru-RU" b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978025" y="1082675"/>
            <a:ext cx="1021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i="1">
                <a:solidFill>
                  <a:srgbClr val="0C5CA4"/>
                </a:solidFill>
              </a:rPr>
              <a:t>Патрик Жирард, визуализация проекта по чтению Иллинойской библиотечной Ассоциации</a:t>
            </a:r>
          </a:p>
        </p:txBody>
      </p:sp>
      <p:pic>
        <p:nvPicPr>
          <p:cNvPr id="19459" name="Picture 6" descr="tumblr_naucm57GRF1qz56bgo3_1280-600x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850" y="1446213"/>
            <a:ext cx="511968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image087-1-720x720-32519373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363" y="2484438"/>
            <a:ext cx="4373563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tumblr_naucm57GRF1qz56bgo4_1280-600x5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4863" y="2262188"/>
            <a:ext cx="4830762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3525838" y="249238"/>
            <a:ext cx="8666162" cy="1325562"/>
          </a:xfrm>
        </p:spPr>
        <p:txBody>
          <a:bodyPr/>
          <a:lstStyle/>
          <a:p>
            <a:r>
              <a:rPr lang="ru-RU" b="1" smtClean="0">
                <a:solidFill>
                  <a:srgbClr val="0C5CA4"/>
                </a:solidFill>
              </a:rPr>
              <a:t>Необыкновенные запросы читателей в библиотеке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6761163" cy="47418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«Сэлинджер, «Над пропастью моржи».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«Мне нужен «Скорпион» Чехова!» (имелся в виду «Хамелеон».)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«Не помню автора... У него есть «Собор какой-то матери»... »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«Какие-то там разговоры на крылечке...» (Требовались «Размышле­ния у парадного подъезда» Некрасова.)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«Дайте мне Гоголя, «Шанель»!» (имелась в виду «Шинель».)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«У вас есть биография кабачков и баклажанов?»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«А что-нибудь о роли танковых войск в войне 1812 года найдется?»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«Мне бы какую-нибудь книжку про круглых рыцарей за столом...» (Про рыцарей Круглого стола.)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«Порочное яблоко» Гоголя...» (имелась в виду «Сорочинская ярмарка»)                                                                                               </a:t>
            </a:r>
          </a:p>
          <a:p>
            <a:pPr>
              <a:lnSpc>
                <a:spcPct val="70000"/>
              </a:lnSpc>
            </a:pPr>
            <a:r>
              <a:rPr lang="ru-RU" sz="1900" b="1" i="1" smtClean="0">
                <a:solidFill>
                  <a:srgbClr val="0C5CA4"/>
                </a:solidFill>
              </a:rPr>
              <a:t>«А еще ХОРЕОграфию Гоголя, пожалуйста!» (имелась в виду биография.)</a:t>
            </a:r>
          </a:p>
        </p:txBody>
      </p:sp>
      <p:pic>
        <p:nvPicPr>
          <p:cNvPr id="27651" name="Picture 4" descr="1644862922_9-abrakadabra-fun-p-figurki-dlya-prezentatsii-13-1052660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725" y="1997075"/>
            <a:ext cx="409733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8"/>
          <p:cNvSpPr>
            <a:spLocks noChangeArrowheads="1"/>
          </p:cNvSpPr>
          <p:nvPr/>
        </p:nvSpPr>
        <p:spPr bwMode="auto">
          <a:xfrm>
            <a:off x="2200275" y="396875"/>
            <a:ext cx="1044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0C5CA4"/>
                </a:solidFill>
                <a:latin typeface="Calibri Light"/>
              </a:rPr>
              <a:t>Современные библиотеки</a:t>
            </a:r>
          </a:p>
        </p:txBody>
      </p:sp>
      <p:pic>
        <p:nvPicPr>
          <p:cNvPr id="28674" name="Picture 9" descr="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684338"/>
            <a:ext cx="507365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189663" y="1741488"/>
            <a:ext cx="5681662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i="1">
                <a:solidFill>
                  <a:srgbClr val="0C5CA4"/>
                </a:solidFill>
                <a:latin typeface="Calibri" pitchFamily="34" charset="0"/>
              </a:rPr>
              <a:t>Современные библиотеки не останавливаются только на печатной продукции: у библиотеки ВГАФК есть доступ к электронным библиотечным системам, электронным документам других вузов физической культуры. Также студенты, преподаватели и работники академии могут ознакомиться с электронными ресурсами непосредственно авторов ВГАФК. </a:t>
            </a:r>
          </a:p>
          <a:p>
            <a:pPr algn="r"/>
            <a:r>
              <a:rPr lang="ru-RU" sz="2200" i="1">
                <a:solidFill>
                  <a:srgbClr val="0C5CA4"/>
                </a:solidFill>
                <a:latin typeface="Calibri" pitchFamily="34" charset="0"/>
              </a:rPr>
              <a:t>Доступ к ресурсам есть на сайте </a:t>
            </a:r>
            <a:r>
              <a:rPr lang="en-US" sz="2200" i="1">
                <a:solidFill>
                  <a:srgbClr val="0C5CA4"/>
                </a:solidFill>
                <a:latin typeface="Calibri" pitchFamily="34" charset="0"/>
              </a:rPr>
              <a:t>vgafk.ru</a:t>
            </a:r>
            <a:r>
              <a:rPr lang="ru-RU" sz="2200" i="1">
                <a:solidFill>
                  <a:srgbClr val="0C5CA4"/>
                </a:solidFill>
                <a:latin typeface="Calibri" pitchFamily="34" charset="0"/>
              </a:rPr>
              <a:t> в разделе «библиотека».</a:t>
            </a:r>
            <a:br>
              <a:rPr lang="ru-RU" sz="2200" i="1">
                <a:solidFill>
                  <a:srgbClr val="0C5CA4"/>
                </a:solidFill>
                <a:latin typeface="Calibri" pitchFamily="34" charset="0"/>
              </a:rPr>
            </a:br>
            <a:r>
              <a:rPr lang="ru-RU" sz="2200" i="1">
                <a:solidFill>
                  <a:srgbClr val="0C5CA4"/>
                </a:solidFill>
                <a:latin typeface="Calibri" pitchFamily="34" charset="0"/>
              </a:rPr>
              <a:t>С поиском информации вам помогут сотрудники из читального зала и абонемента. Вперед, к знаниям!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352675" y="17463"/>
            <a:ext cx="9753600" cy="1325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6A3"/>
                </a:solidFill>
              </a:rPr>
              <a:t>Благодарим за внимание!</a:t>
            </a:r>
          </a:p>
        </p:txBody>
      </p:sp>
      <p:pic>
        <p:nvPicPr>
          <p:cNvPr id="29698" name="Picture 8" descr="Коты-как-герои-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863" y="1354138"/>
            <a:ext cx="77295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71638" y="-330200"/>
            <a:ext cx="9753600" cy="1325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6A3"/>
                </a:solidFill>
              </a:rPr>
              <a:t>С праздником! 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66713" y="2679700"/>
            <a:ext cx="7070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000" i="1">
                <a:solidFill>
                  <a:srgbClr val="0C5CA4"/>
                </a:solidFill>
                <a:latin typeface="Calibri" pitchFamily="34" charset="0"/>
              </a:rPr>
              <a:t>«Библиотеки важнее всего в культуре.</a:t>
            </a:r>
          </a:p>
          <a:p>
            <a:pPr algn="r"/>
            <a:r>
              <a:rPr lang="ru-RU" sz="2000" i="1">
                <a:solidFill>
                  <a:srgbClr val="0C5CA4"/>
                </a:solidFill>
                <a:latin typeface="Calibri" pitchFamily="34" charset="0"/>
              </a:rPr>
              <a:t>Может не быть университетов, институтов,</a:t>
            </a:r>
          </a:p>
          <a:p>
            <a:pPr algn="r"/>
            <a:r>
              <a:rPr lang="ru-RU" sz="2000" i="1">
                <a:solidFill>
                  <a:srgbClr val="0C5CA4"/>
                </a:solidFill>
                <a:latin typeface="Calibri" pitchFamily="34" charset="0"/>
              </a:rPr>
              <a:t>других культурных учреждений, но если</a:t>
            </a:r>
          </a:p>
          <a:p>
            <a:pPr algn="r"/>
            <a:r>
              <a:rPr lang="ru-RU" sz="2000" i="1">
                <a:solidFill>
                  <a:srgbClr val="0C5CA4"/>
                </a:solidFill>
                <a:latin typeface="Calibri" pitchFamily="34" charset="0"/>
              </a:rPr>
              <a:t>библиотеки есть ...- культура не погибнет</a:t>
            </a:r>
          </a:p>
          <a:p>
            <a:pPr algn="r"/>
            <a:r>
              <a:rPr lang="ru-RU" sz="2000" i="1">
                <a:solidFill>
                  <a:srgbClr val="0C5CA4"/>
                </a:solidFill>
                <a:latin typeface="Calibri" pitchFamily="34" charset="0"/>
              </a:rPr>
              <a:t>в такой стране». (Д. Лихачёв)</a:t>
            </a:r>
          </a:p>
        </p:txBody>
      </p:sp>
      <p:pic>
        <p:nvPicPr>
          <p:cNvPr id="14339" name="Picture 4" descr="f515cbc3160e88caf008ce9bb35aa01d-2969968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25" y="1441450"/>
            <a:ext cx="3694113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49263" y="1614488"/>
            <a:ext cx="48164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i="1">
                <a:solidFill>
                  <a:srgbClr val="0C5CA4"/>
                </a:solidFill>
                <a:latin typeface="Calibri" pitchFamily="34" charset="0"/>
              </a:rPr>
              <a:t>«Величайшее сокровище — хорошая библиотека.»</a:t>
            </a:r>
          </a:p>
          <a:p>
            <a:pPr algn="ctr"/>
            <a:r>
              <a:rPr lang="ru-RU" i="1">
                <a:solidFill>
                  <a:srgbClr val="0C5CA4"/>
                </a:solidFill>
              </a:rPr>
              <a:t>(</a:t>
            </a:r>
            <a:r>
              <a:rPr lang="ru-RU" sz="2200" i="1">
                <a:solidFill>
                  <a:srgbClr val="0C5CA4"/>
                </a:solidFill>
                <a:latin typeface="Calibri" pitchFamily="34" charset="0"/>
              </a:rPr>
              <a:t>В. Г. Белинский</a:t>
            </a:r>
            <a:r>
              <a:rPr lang="ru-RU" i="1">
                <a:solidFill>
                  <a:srgbClr val="0C5CA4"/>
                </a:solidFill>
              </a:rPr>
              <a:t>)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73075" y="4386263"/>
            <a:ext cx="6156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i="1">
                <a:solidFill>
                  <a:srgbClr val="0C5CA4"/>
                </a:solidFill>
                <a:latin typeface="Calibri" pitchFamily="34" charset="0"/>
              </a:rPr>
              <a:t>«— А по-вашему, что делать со свободой?</a:t>
            </a:r>
            <a:br>
              <a:rPr lang="ru-RU" sz="2000" i="1">
                <a:solidFill>
                  <a:srgbClr val="0C5CA4"/>
                </a:solidFill>
                <a:latin typeface="Calibri" pitchFamily="34" charset="0"/>
              </a:rPr>
            </a:br>
            <a:r>
              <a:rPr lang="ru-RU" sz="2000" i="1">
                <a:solidFill>
                  <a:srgbClr val="0C5CA4"/>
                </a:solidFill>
                <a:latin typeface="Calibri" pitchFamily="34" charset="0"/>
              </a:rPr>
              <a:t>— Сделать много нельзя. Просто-напросто следует больше читать. Свобода существует затем, чтобы ходить в библиотеку.»</a:t>
            </a:r>
          </a:p>
          <a:p>
            <a:r>
              <a:rPr lang="ru-RU" i="1">
                <a:solidFill>
                  <a:srgbClr val="0C5CA4"/>
                </a:solidFill>
              </a:rPr>
              <a:t>(</a:t>
            </a:r>
            <a:r>
              <a:rPr lang="ru-RU" sz="2000" i="1">
                <a:solidFill>
                  <a:srgbClr val="0C5CA4"/>
                </a:solidFill>
                <a:latin typeface="Calibri" pitchFamily="34" charset="0"/>
              </a:rPr>
              <a:t>Из интервью Бродского "Рожденный в изгнании", 25 октября 1981 года</a:t>
            </a:r>
            <a:r>
              <a:rPr lang="ru-RU" i="1">
                <a:solidFill>
                  <a:srgbClr val="0C5CA4"/>
                </a:solidFill>
              </a:rPr>
              <a:t>)</a:t>
            </a:r>
          </a:p>
          <a:p>
            <a:endParaRPr lang="ru-RU" sz="2000" i="1">
              <a:solidFill>
                <a:srgbClr val="0C5CA4"/>
              </a:solidFill>
              <a:latin typeface="Calibri" pitchFamily="34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612900" y="965200"/>
            <a:ext cx="7337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200" i="1">
              <a:solidFill>
                <a:srgbClr val="0C5CA4"/>
              </a:solidFill>
              <a:latin typeface="Calibri" pitchFamily="34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803650" y="542925"/>
            <a:ext cx="8388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solidFill>
                  <a:srgbClr val="0C5CA4"/>
                </a:solidFill>
                <a:latin typeface="Calibri" pitchFamily="34" charset="0"/>
              </a:rPr>
              <a:t>27 мая в России отмечается Общероссийский день библиотек. Это праздник не только тех, кто работает в библиотечной системе, но и тех, кто дружит с хорошей книгой, для кого чтение было и остается любимым занятием.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8016875" cy="1325563"/>
          </a:xfrm>
        </p:spPr>
        <p:txBody>
          <a:bodyPr/>
          <a:lstStyle/>
          <a:p>
            <a:pPr algn="r"/>
            <a:r>
              <a:rPr lang="ru-RU" b="1" smtClean="0">
                <a:solidFill>
                  <a:srgbClr val="0C5CA4"/>
                </a:solidFill>
              </a:rPr>
              <a:t>Библиотекарь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6442075" y="1922463"/>
            <a:ext cx="5514975" cy="4235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Каких профессий только нет: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Художник, повар и поэт,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Учитель, доктор и аптекарь.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Но есть еще библиотекарь.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Волшебник в мире книг живет,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Все для читателя найдет,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В библиотеку мы идем,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Как в свой родной, любимый дом.</a:t>
            </a:r>
          </a:p>
        </p:txBody>
      </p:sp>
      <p:pic>
        <p:nvPicPr>
          <p:cNvPr id="15363" name="Picture 4" descr="librarian-secrets-havent-read-that-many-books-284167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2028825"/>
            <a:ext cx="5245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352675" y="17463"/>
            <a:ext cx="9753600" cy="1325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1"/>
                </a:solidFill>
              </a:rPr>
              <a:t>Общероссийский день библиотек</a:t>
            </a:r>
          </a:p>
        </p:txBody>
      </p:sp>
      <p:sp>
        <p:nvSpPr>
          <p:cNvPr id="16386" name="Rectangle 60"/>
          <p:cNvSpPr>
            <a:spLocks noChangeArrowheads="1"/>
          </p:cNvSpPr>
          <p:nvPr/>
        </p:nvSpPr>
        <p:spPr bwMode="auto">
          <a:xfrm>
            <a:off x="2782888" y="1458913"/>
            <a:ext cx="91836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/>
              <a:t>Общероссийский день библиотек</a:t>
            </a:r>
            <a:r>
              <a:rPr lang="ru-RU" b="0"/>
              <a:t>, отмечаемый ежегодно 27 мая, по праву является и профессиональным праздником российских библиотекарей — </a:t>
            </a:r>
            <a:r>
              <a:rPr lang="ru-RU"/>
              <a:t>Днем библиотекаря</a:t>
            </a:r>
            <a:r>
              <a:rPr lang="ru-RU" b="0"/>
              <a:t>. Он установлен Указом Президента РФ Б.Н. Ельцина № 539 от 27 мая 1995 года.</a:t>
            </a:r>
          </a:p>
          <a:p>
            <a:pPr algn="r"/>
            <a:r>
              <a:rPr lang="ru-RU" b="0"/>
              <a:t>В Указе говорится:</a:t>
            </a:r>
            <a:br>
              <a:rPr lang="ru-RU" b="0"/>
            </a:br>
            <a:r>
              <a:rPr lang="ru-RU" b="0" i="1"/>
              <a:t>«Учитывая большой вклад российских библиотек в развитие отечественного просвещения, науки и культуры и необходимость дальнейшего повышения их роли в жизни общества, постановляю:</a:t>
            </a:r>
            <a:endParaRPr lang="ru-RU" b="0"/>
          </a:p>
          <a:p>
            <a:pPr algn="r"/>
            <a:r>
              <a:rPr lang="ru-RU" b="0" i="1"/>
              <a:t>1. Установить общероссийский День библиотек и отмечать его 27 мая, приурочив эту дату ко дню основания в 1795 году первой государственной общедоступной библиотеки России — Императорской публичной библиотеки, ныне Российской национальной библиотеки.</a:t>
            </a:r>
          </a:p>
          <a:p>
            <a:pPr algn="r"/>
            <a:r>
              <a:rPr lang="ru-RU" b="0" i="1"/>
              <a:t>2. Правительству Российской Федерации, органам исполнительной власти субъектов Российской Федерации, органам местного самоуправления рекомендовать проведение в рамках Дня библиотек мероприятий, направленных на повышение роли книги в социально-политической и историко-культурной жизни населения Российской Федерации, а также на решение проблем, связанных с развитием библиотек»</a:t>
            </a:r>
            <a:r>
              <a:rPr lang="ru-RU" b="0"/>
              <a:t>.</a:t>
            </a:r>
          </a:p>
        </p:txBody>
      </p:sp>
      <p:pic>
        <p:nvPicPr>
          <p:cNvPr id="16387" name="Picture 4" descr="free-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8575"/>
            <a:ext cx="29083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352675" y="17463"/>
            <a:ext cx="9753600" cy="1325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6A3"/>
                </a:solidFill>
              </a:rPr>
              <a:t>Интересные факты</a:t>
            </a:r>
          </a:p>
        </p:txBody>
      </p:sp>
      <p:pic>
        <p:nvPicPr>
          <p:cNvPr id="17410" name="Picture 3" descr="samye-udivitelnye-biblioteki-2-834142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954213"/>
            <a:ext cx="63357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089900" y="1927225"/>
            <a:ext cx="37655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i="1">
                <a:solidFill>
                  <a:srgbClr val="0C5C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Библиотека с крайне необычным дизайном есть в итальянской Перудже — её построили в виде летающей тарелки. </a:t>
            </a:r>
          </a:p>
        </p:txBody>
      </p:sp>
      <p:pic>
        <p:nvPicPr>
          <p:cNvPr id="17412" name="Picture 5" descr="1645796279_3-abrakadabra-fun-p-belie-chelovechki-dlya-prezentatsii-na-pro-3-8751567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2570163" y="404813"/>
            <a:ext cx="8783637" cy="1285875"/>
          </a:xfrm>
        </p:spPr>
        <p:txBody>
          <a:bodyPr/>
          <a:lstStyle/>
          <a:p>
            <a:pPr algn="r"/>
            <a:r>
              <a:rPr lang="ru-RU" sz="4000" b="1" smtClean="0">
                <a:solidFill>
                  <a:srgbClr val="0C5CA4"/>
                </a:solidFill>
              </a:rPr>
              <a:t>Современная библиотека Назарбаев Университета, Казахстан</a:t>
            </a:r>
          </a:p>
        </p:txBody>
      </p:sp>
      <p:pic>
        <p:nvPicPr>
          <p:cNvPr id="18434" name="Picture 4" descr="5ea864bbd42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2041525"/>
            <a:ext cx="62595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news-42-oTmmZsO7iZitK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2033588"/>
            <a:ext cx="630872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rgbClr val="0C5CA4"/>
                </a:solidFill>
              </a:rPr>
              <a:t>Библиотека Минска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941513"/>
            <a:ext cx="5592763" cy="4235450"/>
          </a:xfrm>
        </p:spPr>
        <p:txBody>
          <a:bodyPr/>
          <a:lstStyle/>
          <a:p>
            <a:r>
              <a:rPr lang="ru-RU" b="1" i="1" smtClean="0">
                <a:solidFill>
                  <a:srgbClr val="0C5CA4"/>
                </a:solidFill>
              </a:rPr>
              <a:t>Здание в форме ромбокубооктаэдра, более 70 метров высотой. Библиотека включает в себя целый комплекс зданий.</a:t>
            </a:r>
          </a:p>
          <a:p>
            <a:r>
              <a:rPr lang="ru-RU" b="1" i="1" smtClean="0">
                <a:solidFill>
                  <a:srgbClr val="0C5CA4"/>
                </a:solidFill>
              </a:rPr>
              <a:t>Необычная подсветка здания- гигантский многоцветный экран, рисунки на нем постоянно меняются.</a:t>
            </a:r>
          </a:p>
        </p:txBody>
      </p:sp>
      <p:pic>
        <p:nvPicPr>
          <p:cNvPr id="19459" name="Picture 4" descr="083b66c48f55df140b0f2c1a746d3278-3964267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988" y="1365250"/>
            <a:ext cx="505301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national-library-belarus-minsk-evening-lights-68428345-3897263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4090988"/>
            <a:ext cx="36449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2122488" y="266700"/>
            <a:ext cx="9756775" cy="1012825"/>
          </a:xfrm>
        </p:spPr>
        <p:txBody>
          <a:bodyPr/>
          <a:lstStyle/>
          <a:p>
            <a:pPr algn="r"/>
            <a:r>
              <a:rPr lang="ru-RU" sz="4000" b="1" smtClean="0">
                <a:solidFill>
                  <a:srgbClr val="0C5CA4"/>
                </a:solidFill>
              </a:rPr>
              <a:t>Национальная библиотека Казахстана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6713538" y="1787525"/>
            <a:ext cx="4640262" cy="4389438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b="1" i="1" smtClean="0">
                <a:solidFill>
                  <a:srgbClr val="0C5CA4"/>
                </a:solidFill>
              </a:rPr>
              <a:t>Так называемая, «Библиотека-раковина» в Астане. Выбор формы здания обусловлен прагматической целью- в таком варианте солнце долго и ярко сможет освещать помещения внутри библиотеки.</a:t>
            </a:r>
          </a:p>
        </p:txBody>
      </p:sp>
      <p:pic>
        <p:nvPicPr>
          <p:cNvPr id="20483" name="Picture 4" descr="52680-1476218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650"/>
            <a:ext cx="5402263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52687-1650921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550" y="3473450"/>
            <a:ext cx="44084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1979613" y="0"/>
            <a:ext cx="9952037" cy="1325563"/>
          </a:xfrm>
        </p:spPr>
        <p:txBody>
          <a:bodyPr/>
          <a:lstStyle/>
          <a:p>
            <a:r>
              <a:rPr lang="ru-RU" b="1" smtClean="0">
                <a:solidFill>
                  <a:srgbClr val="0C5CA4"/>
                </a:solidFill>
              </a:rPr>
              <a:t>Современная библиотека ВГАФК</a:t>
            </a:r>
            <a:br>
              <a:rPr lang="ru-RU" b="1" smtClean="0">
                <a:solidFill>
                  <a:srgbClr val="0C5CA4"/>
                </a:solidFill>
              </a:rPr>
            </a:br>
            <a:r>
              <a:rPr lang="ru-RU" sz="2000" b="1" smtClean="0">
                <a:solidFill>
                  <a:srgbClr val="0C5CA4"/>
                </a:solidFill>
              </a:rPr>
              <a:t>( студенческий читальный зал и абонемент)</a:t>
            </a:r>
          </a:p>
        </p:txBody>
      </p:sp>
      <p:pic>
        <p:nvPicPr>
          <p:cNvPr id="21506" name="Picture 4" descr="unname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9050" y="1835150"/>
            <a:ext cx="10231438" cy="4351338"/>
          </a:xfrm>
        </p:spPr>
      </p:pic>
      <p:pic>
        <p:nvPicPr>
          <p:cNvPr id="21507" name="Picture 5" descr="CIMG5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19275"/>
            <a:ext cx="57991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1"/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626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Общероссийский день библиотек (день библиотекаря) 27 мая</vt:lpstr>
      <vt:lpstr>С праздником! </vt:lpstr>
      <vt:lpstr>Библиотекарь</vt:lpstr>
      <vt:lpstr>Общероссийский день библиотек</vt:lpstr>
      <vt:lpstr>Интересные факты</vt:lpstr>
      <vt:lpstr>Современная библиотека Назарбаев Университета, Казахстан</vt:lpstr>
      <vt:lpstr>Библиотека Минска</vt:lpstr>
      <vt:lpstr>Национальная библиотека Казахстана</vt:lpstr>
      <vt:lpstr>Современная библиотека ВГАФК ( студенческий читальный зал и абонемент)</vt:lpstr>
      <vt:lpstr>Интересные факты</vt:lpstr>
      <vt:lpstr>Интересные факты</vt:lpstr>
      <vt:lpstr>Интересные факты</vt:lpstr>
      <vt:lpstr>  “Имеющий книгу да путешествует” </vt:lpstr>
      <vt:lpstr> “Имеющий книгу да путешествует” </vt:lpstr>
      <vt:lpstr>Необыкновенные запросы читателей в библиотеке</vt:lpstr>
      <vt:lpstr>Слайд 16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printer</cp:lastModifiedBy>
  <cp:revision>22</cp:revision>
  <dcterms:created xsi:type="dcterms:W3CDTF">2021-05-01T17:59:24Z</dcterms:created>
  <dcterms:modified xsi:type="dcterms:W3CDTF">2023-05-23T06:53:49Z</dcterms:modified>
</cp:coreProperties>
</file>